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media/image13.jpg" ContentType="image/jp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2.jpg" ContentType="image/jp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95" r:id="rId1"/>
    <p:sldMasterId id="2147484949" r:id="rId2"/>
    <p:sldMasterId id="2147485013" r:id="rId3"/>
  </p:sldMasterIdLst>
  <p:notesMasterIdLst>
    <p:notesMasterId r:id="rId10"/>
  </p:notesMasterIdLst>
  <p:handoutMasterIdLst>
    <p:handoutMasterId r:id="rId11"/>
  </p:handoutMasterIdLst>
  <p:sldIdLst>
    <p:sldId id="273" r:id="rId4"/>
    <p:sldId id="2147479221" r:id="rId5"/>
    <p:sldId id="314" r:id="rId6"/>
    <p:sldId id="276" r:id="rId7"/>
    <p:sldId id="2147479220" r:id="rId8"/>
    <p:sldId id="303" r:id="rId9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247655-47CC-FB63-C5C7-523D008CD984}" name="Kristen Barcheski" initials="KB" userId="S::kristen.barcheski@oracle.com::59c6070f-981d-4064-b395-2d3768254975" providerId="AD"/>
  <p188:author id="{15BBF38A-F7BC-7B2E-0D61-21D1F83CE523}" name="Michelle Howell" initials="MH" userId="Michelle Howell" providerId="None"/>
  <p188:author id="{7F1A05F9-47D7-D93C-7279-A863A0756BC2}" name="Calvin Smith" initials="CS" userId="S::calvin.d.smith@oracle.com::4bd1e425-e54e-45b9-88ce-eccc82f8a30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8BB"/>
    <a:srgbClr val="CFCAC7"/>
    <a:srgbClr val="74A683"/>
    <a:srgbClr val="003300"/>
    <a:srgbClr val="006600"/>
    <a:srgbClr val="006700"/>
    <a:srgbClr val="339933"/>
    <a:srgbClr val="336600"/>
    <a:srgbClr val="2C5967"/>
    <a:srgbClr val="597C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2" autoAdjust="0"/>
    <p:restoredTop sz="93671" autoAdjust="0"/>
  </p:normalViewPr>
  <p:slideViewPr>
    <p:cSldViewPr showGuides="1">
      <p:cViewPr varScale="1">
        <p:scale>
          <a:sx n="104" d="100"/>
          <a:sy n="104" d="100"/>
        </p:scale>
        <p:origin x="858" y="96"/>
      </p:cViewPr>
      <p:guideLst>
        <p:guide orient="horz" pos="15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740"/>
    </p:cViewPr>
  </p:sorterViewPr>
  <p:notesViewPr>
    <p:cSldViewPr showGuides="1">
      <p:cViewPr varScale="1">
        <p:scale>
          <a:sx n="56" d="100"/>
          <a:sy n="56" d="100"/>
        </p:scale>
        <p:origin x="4356" y="96"/>
      </p:cViewPr>
      <p:guideLst>
        <p:guide orient="horz" pos="3888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8/31/2025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‹#›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+mn-lt"/>
              </a:defRPr>
            </a:lvl1pPr>
          </a:lstStyle>
          <a:p>
            <a:fld id="{4F9C25BA-F9B0-4418-8CA0-3A9DF1256BA5}" type="datetimeFigureOut">
              <a:rPr lang="en-US" smtClean="0"/>
              <a:pPr/>
              <a:t>8/31/2025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+mn-lt"/>
              </a:defRPr>
            </a:lvl1pPr>
          </a:lstStyle>
          <a:p>
            <a:fld id="{9EDC5964-3162-43B5-B1EC-63C8D166D7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48F1F-F5DD-0B5D-C93B-B7EC3D33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686809-6B65-5B2F-41DF-DFBDF9F11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53AAF-F154-714F-C798-AAFC79A33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925EA-7F23-706C-7E0D-3FFBBEF65AB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2B5D8F-9D9D-4173-A9BF-1ACE61BA05F2}" type="datetime1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F04FD-1ABE-DDBC-B6A6-4335A1543C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F7281-DEC8-09E8-A799-99C3F5203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C16FB-9D68-C74B-AABD-CDFC2ED74F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93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A976-BDD8-BF25-583A-2322AAA7A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D64AD-B60F-7610-6948-2803A4845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D29802-8B38-6C9E-7EE9-B69BF027A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4E973-DFD0-05D5-4ECE-B3F09AF826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86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A318-6B8C-6F67-76D3-5BA4B4673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E740B-2E33-F787-5FC0-7172C99496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DD04A-7E59-5F85-9B9E-7AA9D7B5F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21127-FAC6-E0D1-CCDB-0D5D55E3E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513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F2814-E55A-5A55-1C0F-15B7C0D44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C1915-DA92-0A46-A01D-9486439C75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9383ED-CC91-0D4F-8379-3AB37DA1D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02016E-3D0E-4147-4329-7544C6D5E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200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B5BB6C-77A2-4299-98DB-F23A8BBC3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4pPr>
              <a:defRPr>
                <a:latin typeface="Oracle Sans Tab Light" panose="020B0403020204020204"/>
              </a:defRPr>
            </a:lvl4pPr>
            <a:lvl5pPr>
              <a:defRPr>
                <a:latin typeface="Oracle Sans Tab Light" panose="020B04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D441708-8B15-4FCB-89B4-E673D271F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C80D3E3D-D429-473E-903C-04622CCE8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702B7E4-DD93-4403-964F-982773FE3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0221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D5EDC3-A5EE-8F54-0BF9-1A41FFF38699}"/>
              </a:ext>
            </a:extLst>
          </p:cNvPr>
          <p:cNvSpPr/>
          <p:nvPr userDrawn="1"/>
        </p:nvSpPr>
        <p:spPr>
          <a:xfrm>
            <a:off x="0" y="1554030"/>
            <a:ext cx="12192000" cy="44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33">
            <a:extLst>
              <a:ext uri="{FF2B5EF4-FFF2-40B4-BE49-F238E27FC236}">
                <a16:creationId xmlns:a16="http://schemas.microsoft.com/office/drawing/2014/main" id="{54EDDFB6-AB64-C643-8623-1EA2C7BADA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200" y="4732140"/>
            <a:ext cx="2288921" cy="858660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2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id="{F81A2086-F43C-C54D-B4B7-44B0F832E2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2200" y="4246002"/>
            <a:ext cx="2288921" cy="39832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2400" b="1" i="0">
                <a:solidFill>
                  <a:schemeClr val="accent5"/>
                </a:solidFill>
                <a:latin typeface="+mj-lt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9" name="Text Placeholder 33">
            <a:extLst>
              <a:ext uri="{FF2B5EF4-FFF2-40B4-BE49-F238E27FC236}">
                <a16:creationId xmlns:a16="http://schemas.microsoft.com/office/drawing/2014/main" id="{76843D60-8289-4F70-B40C-EB3CC23E0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3010" y="1743216"/>
            <a:ext cx="5269417" cy="2245157"/>
          </a:xfrm>
        </p:spPr>
        <p:txBody>
          <a:bodyPr lIns="0">
            <a:noAutofit/>
          </a:bodyPr>
          <a:lstStyle>
            <a:lvl1pPr marL="230188" indent="-230188">
              <a:lnSpc>
                <a:spcPct val="100000"/>
              </a:lnSpc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+mj-lt"/>
                <a:cs typeface="Oracle Sans" panose="020B0503020204020204" pitchFamily="34" charset="0"/>
              </a:defRPr>
            </a:lvl1pPr>
            <a:lvl2pPr marL="533400" indent="-214313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lt"/>
              </a:defRPr>
            </a:lvl2pPr>
            <a:lvl3pPr marL="711200" indent="-177800">
              <a:lnSpc>
                <a:spcPct val="100000"/>
              </a:lnSpc>
              <a:buFont typeface="System Font Regular"/>
              <a:buChar char="–"/>
              <a:defRPr sz="1400">
                <a:solidFill>
                  <a:schemeClr val="tx1"/>
                </a:solidFill>
                <a:latin typeface="+mj-lt"/>
              </a:defRPr>
            </a:lvl3pPr>
            <a:lvl4pPr marL="889000" indent="-17780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lt"/>
              </a:defRPr>
            </a:lvl4pPr>
            <a:lvl5pPr marL="1162050" indent="-225425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2BF9B809-3EB4-4E8B-A5E5-0488157D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4994" y="578443"/>
            <a:ext cx="5273920" cy="957185"/>
          </a:xfrm>
          <a:noFill/>
        </p:spPr>
        <p:txBody>
          <a:bodyPr wrap="square" lIns="0" tIns="91440" rIns="91440" bIns="4572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Type headline here, lorem ipsum dolor sit </a:t>
            </a:r>
            <a:r>
              <a:rPr lang="en-US" dirty="0" err="1"/>
              <a:t>amet</a:t>
            </a:r>
            <a:r>
              <a:rPr lang="en-US" dirty="0"/>
              <a:t>,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56DBA4D-D51F-4060-A00D-88DA47379E2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10047" y="378893"/>
            <a:ext cx="1828800" cy="731520"/>
          </a:xfrm>
          <a:solidFill>
            <a:schemeClr val="bg1">
              <a:alpha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60A7B3-DFDF-4766-A00F-A8C8DF62ADA7}"/>
              </a:ext>
            </a:extLst>
          </p:cNvPr>
          <p:cNvCxnSpPr>
            <a:cxnSpLocks/>
          </p:cNvCxnSpPr>
          <p:nvPr userDrawn="1"/>
        </p:nvCxnSpPr>
        <p:spPr>
          <a:xfrm flipH="1">
            <a:off x="784541" y="4246002"/>
            <a:ext cx="0" cy="134479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">
            <a:extLst>
              <a:ext uri="{FF2B5EF4-FFF2-40B4-BE49-F238E27FC236}">
                <a16:creationId xmlns:a16="http://schemas.microsoft.com/office/drawing/2014/main" id="{3C8CAE4E-D788-C146-8298-1EE22B4C4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A887C440-3C95-004E-B407-023098E2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</a:t>
            </a:r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4AFBBAC7-BB75-6140-BB58-74E8727C77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174C2C0-24BF-498F-9DA6-91D53BDA7D20}"/>
              </a:ext>
            </a:extLst>
          </p:cNvPr>
          <p:cNvSpPr>
            <a:spLocks noGrp="1"/>
          </p:cNvSpPr>
          <p:nvPr>
            <p:ph type="pic" sz="quarter" idx="28"/>
            <p:custDataLst>
              <p:tags r:id="rId1"/>
            </p:custDataLst>
          </p:nvPr>
        </p:nvSpPr>
        <p:spPr>
          <a:xfrm>
            <a:off x="6770164" y="1189170"/>
            <a:ext cx="5421836" cy="5139559"/>
          </a:xfrm>
          <a:prstGeom prst="roundRect">
            <a:avLst>
              <a:gd name="adj" fmla="val 11864"/>
            </a:avLst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DFFC868C-0310-497E-9EC0-052A10DD1F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62474" y="4732140"/>
            <a:ext cx="2288921" cy="858660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2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C93299A8-FD96-46C6-B2B8-A12AF1C819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2474" y="4246002"/>
            <a:ext cx="2288921" cy="39832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2400" b="1" i="0">
                <a:solidFill>
                  <a:schemeClr val="accent5"/>
                </a:solidFill>
                <a:latin typeface="+mj-lt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XX%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ADDA7F-0A1D-40B1-AEB5-0977BC19418C}"/>
              </a:ext>
            </a:extLst>
          </p:cNvPr>
          <p:cNvCxnSpPr>
            <a:cxnSpLocks/>
          </p:cNvCxnSpPr>
          <p:nvPr userDrawn="1"/>
        </p:nvCxnSpPr>
        <p:spPr>
          <a:xfrm flipH="1">
            <a:off x="3364815" y="4246002"/>
            <a:ext cx="0" cy="134479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B6F592BD-805C-4183-AFCC-1A27CF21D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7306" y="6066015"/>
            <a:ext cx="2765045" cy="196673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100" b="0" i="0">
                <a:solidFill>
                  <a:schemeClr val="accent3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 dirty="0"/>
              <a:t>Add link to o.com customer story</a:t>
            </a:r>
          </a:p>
        </p:txBody>
      </p:sp>
    </p:spTree>
    <p:extLst>
      <p:ext uri="{BB962C8B-B14F-4D97-AF65-F5344CB8AC3E}">
        <p14:creationId xmlns:p14="http://schemas.microsoft.com/office/powerpoint/2010/main" val="197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8095" y="2346183"/>
            <a:ext cx="4257726" cy="224289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4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Topic One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7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ight -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ta Texture Cloud">
            <a:extLst>
              <a:ext uri="{FF2B5EF4-FFF2-40B4-BE49-F238E27FC236}">
                <a16:creationId xmlns:a16="http://schemas.microsoft.com/office/drawing/2014/main" id="{0080C163-77F3-9A4B-A059-12FFFC705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F8A11974-1B05-3142-902C-0DFEB16D0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462D45F-6FA9-224B-ABF3-CE2CA4B7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1C6BA009-6898-4544-B36F-423AA2D6F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7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B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83111" y="6355079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502920" y="0"/>
                </a:moveTo>
                <a:lnTo>
                  <a:pt x="0" y="0"/>
                </a:lnTo>
                <a:lnTo>
                  <a:pt x="0" y="502417"/>
                </a:lnTo>
                <a:lnTo>
                  <a:pt x="502920" y="502417"/>
                </a:lnTo>
                <a:lnTo>
                  <a:pt x="502920" y="0"/>
                </a:lnTo>
                <a:close/>
              </a:path>
            </a:pathLst>
          </a:custGeom>
          <a:solidFill>
            <a:srgbClr val="C845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293779" y="6517154"/>
            <a:ext cx="281940" cy="179070"/>
          </a:xfrm>
          <a:custGeom>
            <a:avLst/>
            <a:gdLst/>
            <a:ahLst/>
            <a:cxnLst/>
            <a:rect l="l" t="t" r="r" b="b"/>
            <a:pathLst>
              <a:path w="281940" h="179070">
                <a:moveTo>
                  <a:pt x="192567" y="0"/>
                </a:moveTo>
                <a:lnTo>
                  <a:pt x="89075" y="0"/>
                </a:lnTo>
                <a:lnTo>
                  <a:pt x="54406" y="7013"/>
                </a:lnTo>
                <a:lnTo>
                  <a:pt x="26092" y="26143"/>
                </a:lnTo>
                <a:lnTo>
                  <a:pt x="7001" y="54527"/>
                </a:lnTo>
                <a:lnTo>
                  <a:pt x="0" y="89301"/>
                </a:lnTo>
                <a:lnTo>
                  <a:pt x="7001" y="124115"/>
                </a:lnTo>
                <a:lnTo>
                  <a:pt x="26092" y="152537"/>
                </a:lnTo>
                <a:lnTo>
                  <a:pt x="54406" y="171696"/>
                </a:lnTo>
                <a:lnTo>
                  <a:pt x="89075" y="178721"/>
                </a:lnTo>
                <a:lnTo>
                  <a:pt x="192567" y="178754"/>
                </a:lnTo>
                <a:lnTo>
                  <a:pt x="227225" y="171733"/>
                </a:lnTo>
                <a:lnTo>
                  <a:pt x="255525" y="152576"/>
                </a:lnTo>
                <a:lnTo>
                  <a:pt x="259141" y="147187"/>
                </a:lnTo>
                <a:lnTo>
                  <a:pt x="91346" y="147187"/>
                </a:lnTo>
                <a:lnTo>
                  <a:pt x="68894" y="142640"/>
                </a:lnTo>
                <a:lnTo>
                  <a:pt x="50564" y="130236"/>
                </a:lnTo>
                <a:lnTo>
                  <a:pt x="38208" y="111836"/>
                </a:lnTo>
                <a:lnTo>
                  <a:pt x="33677" y="89301"/>
                </a:lnTo>
                <a:lnTo>
                  <a:pt x="38208" y="66815"/>
                </a:lnTo>
                <a:lnTo>
                  <a:pt x="50564" y="48440"/>
                </a:lnTo>
                <a:lnTo>
                  <a:pt x="68894" y="36046"/>
                </a:lnTo>
                <a:lnTo>
                  <a:pt x="91346" y="31499"/>
                </a:lnTo>
                <a:lnTo>
                  <a:pt x="259125" y="31499"/>
                </a:lnTo>
                <a:lnTo>
                  <a:pt x="255525" y="26143"/>
                </a:lnTo>
                <a:lnTo>
                  <a:pt x="227225" y="7013"/>
                </a:lnTo>
                <a:lnTo>
                  <a:pt x="192567" y="0"/>
                </a:lnTo>
                <a:close/>
              </a:path>
              <a:path w="281940" h="179070">
                <a:moveTo>
                  <a:pt x="259125" y="31499"/>
                </a:moveTo>
                <a:lnTo>
                  <a:pt x="190287" y="31499"/>
                </a:lnTo>
                <a:lnTo>
                  <a:pt x="212709" y="36046"/>
                </a:lnTo>
                <a:lnTo>
                  <a:pt x="231030" y="48440"/>
                </a:lnTo>
                <a:lnTo>
                  <a:pt x="243388" y="66815"/>
                </a:lnTo>
                <a:lnTo>
                  <a:pt x="247921" y="89301"/>
                </a:lnTo>
                <a:lnTo>
                  <a:pt x="243388" y="111836"/>
                </a:lnTo>
                <a:lnTo>
                  <a:pt x="231030" y="130236"/>
                </a:lnTo>
                <a:lnTo>
                  <a:pt x="212709" y="142640"/>
                </a:lnTo>
                <a:lnTo>
                  <a:pt x="190287" y="147187"/>
                </a:lnTo>
                <a:lnTo>
                  <a:pt x="259141" y="147187"/>
                </a:lnTo>
                <a:lnTo>
                  <a:pt x="274610" y="124115"/>
                </a:lnTo>
                <a:lnTo>
                  <a:pt x="281600" y="89301"/>
                </a:lnTo>
                <a:lnTo>
                  <a:pt x="274604" y="54527"/>
                </a:lnTo>
                <a:lnTo>
                  <a:pt x="259125" y="3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68094" y="1545863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228600" y="0"/>
                </a:moveTo>
                <a:lnTo>
                  <a:pt x="0" y="1"/>
                </a:lnTo>
              </a:path>
            </a:pathLst>
          </a:custGeom>
          <a:ln w="38100">
            <a:solidFill>
              <a:srgbClr val="FACD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2540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730" y="269359"/>
            <a:ext cx="5080369" cy="15594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069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37D9E9-B5D2-254E-A4AD-66A37F7C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8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5280416-24B2-4557-B272-69D84071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96DC484-470C-4537-966E-01AAFEE0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94C363F-3E44-4F20-A47B-834E2644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ight - Blan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5A1E5D8-0FFD-4412-B4F7-34EA2F382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" y="0"/>
            <a:ext cx="12188298" cy="6858000"/>
          </a:xfrm>
          <a:prstGeom prst="rect">
            <a:avLst/>
          </a:prstGeom>
        </p:spPr>
      </p:pic>
      <p:pic>
        <p:nvPicPr>
          <p:cNvPr id="7" name="OTag">
            <a:extLst>
              <a:ext uri="{FF2B5EF4-FFF2-40B4-BE49-F238E27FC236}">
                <a16:creationId xmlns:a16="http://schemas.microsoft.com/office/drawing/2014/main" id="{2F930B1A-334A-4918-9835-8566D9A966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2ECE6D-D71C-0673-4A7F-3EC19899C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DE6D5C-C61B-84D3-AF9F-009340F1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40B6261-6164-7176-02E7-B0145B57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 and/or its affiliates  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3A247A7-2E60-0BD9-DA62-A68216BC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510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172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">
            <a:extLst>
              <a:ext uri="{FF2B5EF4-FFF2-40B4-BE49-F238E27FC236}">
                <a16:creationId xmlns:a16="http://schemas.microsoft.com/office/drawing/2014/main" id="{D107A681-E0B7-4CCC-84F6-8CFA295E793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68875" y="161778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>
            <a:extLst>
              <a:ext uri="{FF2B5EF4-FFF2-40B4-BE49-F238E27FC236}">
                <a16:creationId xmlns:a16="http://schemas.microsoft.com/office/drawing/2014/main" id="{D4BC8E40-B4D4-4E17-840A-6804BB0A5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">
            <a:extLst>
              <a:ext uri="{FF2B5EF4-FFF2-40B4-BE49-F238E27FC236}">
                <a16:creationId xmlns:a16="http://schemas.microsoft.com/office/drawing/2014/main" id="{15F60C0A-167B-4E22-B948-2EC3D07E009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61645" y="161778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Column Divider 2">
            <a:extLst>
              <a:ext uri="{FF2B5EF4-FFF2-40B4-BE49-F238E27FC236}">
                <a16:creationId xmlns:a16="http://schemas.microsoft.com/office/drawing/2014/main" id="{25CEC2C5-7FB7-4DD4-9F6C-6CEF6B8EF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">
            <a:extLst>
              <a:ext uri="{FF2B5EF4-FFF2-40B4-BE49-F238E27FC236}">
                <a16:creationId xmlns:a16="http://schemas.microsoft.com/office/drawing/2014/main" id="{2B78D964-63F5-4B0B-8754-EDB05AB2D2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54414" y="161778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333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_Pilla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E04FA9-4396-4CBF-B26F-3AB639C77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19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ight - Blan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5A1E5D8-0FFD-4412-B4F7-34EA2F382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" y="0"/>
            <a:ext cx="12188298" cy="6858000"/>
          </a:xfrm>
          <a:prstGeom prst="rect">
            <a:avLst/>
          </a:prstGeom>
        </p:spPr>
      </p:pic>
      <p:pic>
        <p:nvPicPr>
          <p:cNvPr id="7" name="OTag">
            <a:extLst>
              <a:ext uri="{FF2B5EF4-FFF2-40B4-BE49-F238E27FC236}">
                <a16:creationId xmlns:a16="http://schemas.microsoft.com/office/drawing/2014/main" id="{2F930B1A-334A-4918-9835-8566D9A966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2ECE6D-D71C-0673-4A7F-3EC19899C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DE6D5C-C61B-84D3-AF9F-009340F1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 dirty="0"/>
              <a:t>[Date]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40B6261-6164-7176-02E7-B0145B57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3A247A7-2E60-0BD9-DA62-A68216BC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ata Texture_White 07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37D9E9-B5D2-254E-A4AD-66A37F7C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0003B44-3141-2654-D5AA-8C2CE61DB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93969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835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95C83-835A-54A8-DA8B-EFCCB72B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1617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[Date]</a:t>
            </a:r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A886E-1A4F-2788-F105-4B13EAA4184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349519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600" r:id="rId2"/>
    <p:sldLayoutId id="2147484601" r:id="rId3"/>
    <p:sldLayoutId id="2147484603" r:id="rId4"/>
    <p:sldLayoutId id="2147484609" r:id="rId5"/>
    <p:sldLayoutId id="2147484612" r:id="rId6"/>
    <p:sldLayoutId id="2147484614" r:id="rId7"/>
    <p:sldLayoutId id="2147484617" r:id="rId8"/>
    <p:sldLayoutId id="2147484618" r:id="rId9"/>
    <p:sldLayoutId id="2147484635" r:id="rId10"/>
    <p:sldLayoutId id="2147484639" r:id="rId11"/>
    <p:sldLayoutId id="2147485034" r:id="rId12"/>
    <p:sldLayoutId id="2147485035" r:id="rId13"/>
    <p:sldLayoutId id="214748503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3E71C-8D56-F3CA-8C5C-F7E5698C831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19770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4" r:id="rId1"/>
    <p:sldLayoutId id="214748495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  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71561-028E-3904-4CD2-F197C40A7B9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218444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26088-A173-4CAD-4282-B94C34B4E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706560-6CA1-8464-5AA1-384CC3C1684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22153" y="3200401"/>
            <a:ext cx="4840447" cy="1143000"/>
          </a:xfrm>
          <a:prstGeom prst="roundRect">
            <a:avLst>
              <a:gd name="adj" fmla="val 50000"/>
            </a:avLst>
          </a:prstGeom>
          <a:solidFill>
            <a:srgbClr val="99C2A6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95881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2000" b="1" dirty="0">
                <a:solidFill>
                  <a:srgbClr val="FFFF00"/>
                </a:solidFill>
                <a:latin typeface="Oracle Sans Tab"/>
                <a:cs typeface="Arial"/>
              </a:rPr>
              <a:t>DEMO  :</a:t>
            </a:r>
          </a:p>
          <a:p>
            <a:pPr marL="395881" marR="0" lvl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AU" sz="2000" b="1" i="1" dirty="0">
                <a:solidFill>
                  <a:schemeClr val="bg1"/>
                </a:solidFill>
                <a:latin typeface="Oracle Sans Tab"/>
                <a:cs typeface="Arial"/>
              </a:rPr>
              <a:t>Researcher Personas</a:t>
            </a:r>
            <a:endParaRPr kumimoji="0" lang="en-AU" sz="2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racle Sans Tab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31626C-2B66-FAD5-D964-0F885F57A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010" y="2242458"/>
            <a:ext cx="4740980" cy="274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E6EEB-2FE0-2278-42C9-0F6433893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2D5B3-8F0D-5919-2707-9EDF9474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844B3A-041A-9260-B212-D96DEA6208DD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4A40DFE-4B01-461F-15A9-69747EA4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-12412"/>
            <a:ext cx="10671048" cy="822960"/>
          </a:xfrm>
        </p:spPr>
        <p:txBody>
          <a:bodyPr anchor="ctr"/>
          <a:lstStyle/>
          <a:p>
            <a:r>
              <a:rPr lang="en-US" sz="2000" i="1" dirty="0">
                <a:solidFill>
                  <a:srgbClr val="FFFF00"/>
                </a:solidFill>
              </a:rPr>
              <a:t>WHY SEQUENCE DNA ?  </a:t>
            </a:r>
            <a:r>
              <a:rPr lang="en-US" sz="2000" dirty="0">
                <a:solidFill>
                  <a:schemeClr val="bg1"/>
                </a:solidFill>
              </a:rPr>
              <a:t>Unlocking the Power of DNA for Indonesia’s Health</a:t>
            </a:r>
            <a:endParaRPr lang="en-ID" sz="20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dna structure with text below&#10;&#10;AI-generated content may be incorrect.">
            <a:extLst>
              <a:ext uri="{FF2B5EF4-FFF2-40B4-BE49-F238E27FC236}">
                <a16:creationId xmlns:a16="http://schemas.microsoft.com/office/drawing/2014/main" id="{D409D0FD-4D5D-A194-8DF8-55860DE58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93246" l="9956" r="93674">
                        <a14:foregroundMark x1="90704" y1="49531" x2="90704" y2="49531"/>
                        <a14:foregroundMark x1="92299" y1="47467" x2="93729" y2="47936"/>
                        <a14:foregroundMark x1="91364" y1="55159" x2="91364" y2="55159"/>
                        <a14:foregroundMark x1="91364" y1="70732" x2="91364" y2="70732"/>
                        <a14:foregroundMark x1="67437" y1="93246" x2="67437" y2="93246"/>
                        <a14:foregroundMark x1="92024" y1="77674" x2="92024" y2="77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123" t="14870" r="3002"/>
          <a:stretch>
            <a:fillRect/>
          </a:stretch>
        </p:blipFill>
        <p:spPr>
          <a:xfrm>
            <a:off x="990600" y="1219200"/>
            <a:ext cx="2895600" cy="41443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07C4FE-C50E-8C38-8A4F-582EDF7FC936}"/>
              </a:ext>
            </a:extLst>
          </p:cNvPr>
          <p:cNvSpPr txBox="1"/>
          <p:nvPr/>
        </p:nvSpPr>
        <p:spPr>
          <a:xfrm>
            <a:off x="3716121" y="266700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31A920-B9A2-8761-8E96-95CB69413F87}"/>
              </a:ext>
            </a:extLst>
          </p:cNvPr>
          <p:cNvSpPr txBox="1"/>
          <p:nvPr/>
        </p:nvSpPr>
        <p:spPr>
          <a:xfrm>
            <a:off x="3716121" y="2970972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F41467-E397-8DB6-44E2-981EF20F7E6A}"/>
              </a:ext>
            </a:extLst>
          </p:cNvPr>
          <p:cNvSpPr txBox="1"/>
          <p:nvPr/>
        </p:nvSpPr>
        <p:spPr>
          <a:xfrm>
            <a:off x="3716121" y="3678643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9F8E9-7D13-0A00-D548-8D82BDA837B1}"/>
              </a:ext>
            </a:extLst>
          </p:cNvPr>
          <p:cNvSpPr txBox="1"/>
          <p:nvPr/>
        </p:nvSpPr>
        <p:spPr>
          <a:xfrm>
            <a:off x="3716121" y="4045172"/>
            <a:ext cx="3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5995A5-F0E7-298D-ED7C-1D0814AC4C07}"/>
              </a:ext>
            </a:extLst>
          </p:cNvPr>
          <p:cNvSpPr txBox="1"/>
          <p:nvPr/>
        </p:nvSpPr>
        <p:spPr>
          <a:xfrm>
            <a:off x="4648200" y="1374990"/>
            <a:ext cx="6705600" cy="393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For the Ministry of Health of Indonesia, DNA sequencing is more than science, it is a tool for better healthcare and stronger policy.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Medical benefits</a:t>
            </a:r>
            <a:r>
              <a:rPr lang="en-US" sz="1400" dirty="0"/>
              <a:t>: Detect cancer mutations, develop gene therapies, study autoimmune diseases, and enable preventive medicine.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Public health impact</a:t>
            </a:r>
            <a:r>
              <a:rPr lang="en-US" sz="1400" dirty="0"/>
              <a:t>: Early screening for birth defects, discovery of new drug targets, and personalized treatment.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Beyond healthcare</a:t>
            </a:r>
            <a:r>
              <a:rPr lang="en-US" sz="1400" dirty="0"/>
              <a:t>: DNA forensics, food safety in import/export, and reliable paternity testing.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/>
              <a:t>By investing in genomic analysis and machine learning, the Ministry can transform DNA data into actionable insights — building precision healthcare, supporting national research, and protecting the health of all Indonesians.</a:t>
            </a:r>
          </a:p>
        </p:txBody>
      </p:sp>
    </p:spTree>
    <p:extLst>
      <p:ext uri="{BB962C8B-B14F-4D97-AF65-F5344CB8AC3E}">
        <p14:creationId xmlns:p14="http://schemas.microsoft.com/office/powerpoint/2010/main" val="2381663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DBE4-98CD-E111-84FE-C96640BA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3D94C-F0D1-9E9E-EBE4-4B1EA0764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615000-84C1-FFEC-BB21-1A8C34B1B645}"/>
              </a:ext>
            </a:extLst>
          </p:cNvPr>
          <p:cNvSpPr txBox="1"/>
          <p:nvPr/>
        </p:nvSpPr>
        <p:spPr>
          <a:xfrm>
            <a:off x="433667" y="4321780"/>
            <a:ext cx="54093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Objective</a:t>
            </a:r>
          </a:p>
          <a:p>
            <a:br>
              <a:rPr lang="en-US" sz="1600" dirty="0"/>
            </a:br>
            <a:r>
              <a:rPr lang="en-US" sz="1600" dirty="0"/>
              <a:t>Perform exploratory data analysis (EDA) and build predictive ML/DL models using genome datasets, including k-</a:t>
            </a:r>
            <a:r>
              <a:rPr lang="en-US" sz="1600" dirty="0" err="1"/>
              <a:t>mer</a:t>
            </a:r>
            <a:r>
              <a:rPr lang="en-US" sz="1600" dirty="0"/>
              <a:t> based representations, to identify genomic patterns and support hypothesis testing for healthcare-related research.</a:t>
            </a:r>
          </a:p>
        </p:txBody>
      </p: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46D2C866-03E1-9DE9-B1A2-3F86DB3A6215}"/>
              </a:ext>
            </a:extLst>
          </p:cNvPr>
          <p:cNvSpPr/>
          <p:nvPr/>
        </p:nvSpPr>
        <p:spPr>
          <a:xfrm>
            <a:off x="7279246" y="784790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Goals</a:t>
            </a:r>
          </a:p>
        </p:txBody>
      </p:sp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CA46DD33-0F36-AB3A-DF73-60AF3171D41A}"/>
              </a:ext>
            </a:extLst>
          </p:cNvPr>
          <p:cNvSpPr/>
          <p:nvPr/>
        </p:nvSpPr>
        <p:spPr>
          <a:xfrm>
            <a:off x="7279246" y="2696599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Challenges</a:t>
            </a: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1E6E7E3D-F703-24E9-7122-AD30A725C93C}"/>
              </a:ext>
            </a:extLst>
          </p:cNvPr>
          <p:cNvSpPr/>
          <p:nvPr/>
        </p:nvSpPr>
        <p:spPr>
          <a:xfrm>
            <a:off x="7279246" y="4736237"/>
            <a:ext cx="1940842" cy="49452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11B2B-56DE-82AA-6AC3-9CC344F701A3}"/>
              </a:ext>
            </a:extLst>
          </p:cNvPr>
          <p:cNvSpPr txBox="1"/>
          <p:nvPr/>
        </p:nvSpPr>
        <p:spPr>
          <a:xfrm>
            <a:off x="7279246" y="1403751"/>
            <a:ext cx="4684154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200" dirty="0"/>
              <a:t>Load genome dataset into a secure data platform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nb-NO" sz="1200" dirty="0"/>
              <a:t>Generate k-mer datasets for sequence analysis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200" dirty="0"/>
              <a:t>Train machine learning and deep learning models for prediction and classification tasks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200" dirty="0"/>
              <a:t>Evaluate model accuracy and interpret results for health-related insights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E80BF-D01D-4BB0-AE42-60DDEB9BACF5}"/>
              </a:ext>
            </a:extLst>
          </p:cNvPr>
          <p:cNvSpPr txBox="1"/>
          <p:nvPr/>
        </p:nvSpPr>
        <p:spPr>
          <a:xfrm>
            <a:off x="7279246" y="3328147"/>
            <a:ext cx="49889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ID" sz="1200" dirty="0"/>
              <a:t>L</a:t>
            </a:r>
            <a:r>
              <a:rPr lang="en-US" sz="1200" dirty="0" err="1"/>
              <a:t>imited</a:t>
            </a:r>
            <a:r>
              <a:rPr lang="en-US" sz="1200" dirty="0"/>
              <a:t> availability of scalable platforms for genomic data analysis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200" dirty="0"/>
              <a:t>Complexity in preparing k-</a:t>
            </a:r>
            <a:r>
              <a:rPr lang="en-US" sz="1200" dirty="0" err="1"/>
              <a:t>mer</a:t>
            </a:r>
            <a:r>
              <a:rPr lang="en-US" sz="1200" dirty="0"/>
              <a:t> based datasets and large-scale EDA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200" dirty="0"/>
              <a:t>High computational requirements for ML models such as Random Forest and Neural Networks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200" dirty="0"/>
              <a:t>Integration issues between raw genomic data sources and ML pipelines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7216C-C10D-FADB-98C1-3AEFCFBF9506}"/>
              </a:ext>
            </a:extLst>
          </p:cNvPr>
          <p:cNvSpPr txBox="1"/>
          <p:nvPr/>
        </p:nvSpPr>
        <p:spPr>
          <a:xfrm>
            <a:off x="7216500" y="5330963"/>
            <a:ext cx="40071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200" dirty="0"/>
              <a:t>Use of a high-availability ML &amp; Data Science platform on OCI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200" dirty="0"/>
              <a:t>GPU/CPU flexibility to handle large genomic datasets efficiently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200" dirty="0"/>
              <a:t>Seamless integration with Ministry of Health databases and data warehouse for research and policy support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0EC041-AAC5-C8B5-6F03-621E6A9ABC1D}"/>
              </a:ext>
            </a:extLst>
          </p:cNvPr>
          <p:cNvGrpSpPr/>
          <p:nvPr/>
        </p:nvGrpSpPr>
        <p:grpSpPr>
          <a:xfrm>
            <a:off x="367696" y="1631530"/>
            <a:ext cx="1659223" cy="1793394"/>
            <a:chOff x="2350403" y="4483773"/>
            <a:chExt cx="3318878" cy="358725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355A76-C6F2-200B-35AE-FA08F197B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79697"/>
            <a:stretch>
              <a:fillRect/>
            </a:stretch>
          </p:blipFill>
          <p:spPr>
            <a:xfrm>
              <a:off x="2350403" y="4483773"/>
              <a:ext cx="3318878" cy="8502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30E131-A4BD-DD35-B2B1-3867DD7B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0403" y="5258770"/>
              <a:ext cx="3318878" cy="281225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7D4454-CF23-C022-64C2-99B0FF688AFD}"/>
              </a:ext>
            </a:extLst>
          </p:cNvPr>
          <p:cNvSpPr txBox="1"/>
          <p:nvPr/>
        </p:nvSpPr>
        <p:spPr>
          <a:xfrm>
            <a:off x="2173915" y="2056588"/>
            <a:ext cx="43971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USER 1</a:t>
            </a:r>
          </a:p>
          <a:p>
            <a:endParaRPr lang="en-US" sz="1600" dirty="0"/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600" b="1" dirty="0"/>
              <a:t>Role : </a:t>
            </a:r>
            <a:r>
              <a:rPr lang="en-US" sz="1600" dirty="0"/>
              <a:t>Bioinformatician / Genomic Data Scientist (at Ministry of Health RI)</a:t>
            </a:r>
          </a:p>
          <a:p>
            <a:pPr marL="228554" indent="-228554">
              <a:buFont typeface="Arial" panose="020B0604020202020204" pitchFamily="34" charset="0"/>
              <a:buChar char="•"/>
            </a:pPr>
            <a:r>
              <a:rPr lang="en-US" sz="1600" b="1" dirty="0"/>
              <a:t>Current Activity: </a:t>
            </a:r>
            <a:r>
              <a:rPr lang="en-US" sz="1600" dirty="0"/>
              <a:t>Conducting genomic data analysis and developing predictive machine learning models to support public health research and policy making..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B36E2-2E59-DDCE-AB6A-03BC427A906A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4E0256B-6196-9292-40CB-E5015CF3E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-12412"/>
            <a:ext cx="10671048" cy="822960"/>
          </a:xfrm>
        </p:spPr>
        <p:txBody>
          <a:bodyPr anchor="ctr"/>
          <a:lstStyle/>
          <a:p>
            <a:r>
              <a:rPr lang="en-US" sz="2000" i="1" dirty="0">
                <a:solidFill>
                  <a:srgbClr val="FFFF00"/>
                </a:solidFill>
              </a:rPr>
              <a:t>Use Case :</a:t>
            </a:r>
            <a:r>
              <a:rPr lang="en-US" sz="2000" dirty="0"/>
              <a:t>  </a:t>
            </a:r>
            <a:r>
              <a:rPr lang="en-US" sz="2000" dirty="0">
                <a:solidFill>
                  <a:schemeClr val="bg1"/>
                </a:solidFill>
              </a:rPr>
              <a:t>EDA and Predictive AI Model Development for Genomic</a:t>
            </a:r>
            <a:endParaRPr lang="en-ID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81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146BD-AE66-068D-8A5F-70EDBE9A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8CBD0-C45F-4536-3AB3-5C549EB1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C16102-89F5-D143-5FC3-70B3B45DBA16}"/>
              </a:ext>
            </a:extLst>
          </p:cNvPr>
          <p:cNvSpPr/>
          <p:nvPr/>
        </p:nvSpPr>
        <p:spPr>
          <a:xfrm>
            <a:off x="0" y="-19503"/>
            <a:ext cx="12192000" cy="7167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AEB0321-CC51-57C6-ECBD-D44189A5645C}"/>
              </a:ext>
            </a:extLst>
          </p:cNvPr>
          <p:cNvSpPr txBox="1">
            <a:spLocks/>
          </p:cNvSpPr>
          <p:nvPr/>
        </p:nvSpPr>
        <p:spPr>
          <a:xfrm>
            <a:off x="760476" y="-12412"/>
            <a:ext cx="10671048" cy="822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ID" sz="2000" i="1" dirty="0">
                <a:solidFill>
                  <a:srgbClr val="FFFF00"/>
                </a:solidFill>
              </a:rPr>
              <a:t>Use Case :</a:t>
            </a:r>
            <a:r>
              <a:rPr lang="en-ID" sz="2000" dirty="0"/>
              <a:t>  </a:t>
            </a:r>
            <a:r>
              <a:rPr lang="en-ID" sz="2000" dirty="0">
                <a:solidFill>
                  <a:schemeClr val="bg1"/>
                </a:solidFill>
              </a:rPr>
              <a:t>Exploratory Data Analysis and Predictive AI Model Development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9964344-9268-DA5D-EBFA-2E3FC72F2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0" y="914400"/>
            <a:ext cx="9216059" cy="52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2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936E99-8069-44D6-933D-108CF1DB4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" r="8112"/>
          <a:stretch/>
        </p:blipFill>
        <p:spPr>
          <a:xfrm>
            <a:off x="6446621" y="-2"/>
            <a:ext cx="5745379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BE550-2ED4-1BF3-5A9A-41003D725DFC}"/>
              </a:ext>
            </a:extLst>
          </p:cNvPr>
          <p:cNvSpPr txBox="1"/>
          <p:nvPr/>
        </p:nvSpPr>
        <p:spPr>
          <a:xfrm>
            <a:off x="1127759" y="2160105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sz="4400">
                <a:latin typeface="Oracle Sans Tab Light" panose="020B0403020204020204" pitchFamily="34" charset="0"/>
                <a:cs typeface="Oracle Sans Tab Light" panose="020B0403020204020204" pitchFamily="34" charset="0"/>
              </a:rPr>
              <a:t>Better care.</a:t>
            </a:r>
          </a:p>
          <a:p>
            <a:pPr lvl="0"/>
            <a:r>
              <a:rPr lang="en-US" sz="4400">
                <a:latin typeface="Oracle Sans Tab Light" panose="020B0403020204020204" pitchFamily="34" charset="0"/>
                <a:cs typeface="Oracle Sans Tab Light" panose="020B0403020204020204" pitchFamily="34" charset="0"/>
              </a:rPr>
              <a:t>Better outcomes.</a:t>
            </a:r>
          </a:p>
          <a:p>
            <a:pPr lvl="0"/>
            <a:r>
              <a:rPr lang="en-US" sz="4400" b="1">
                <a:solidFill>
                  <a:srgbClr val="2C5967"/>
                </a:solidFill>
                <a:latin typeface="Oracle Sans Tab Extra Bold" panose="020B0803020204020204" pitchFamily="34" charset="0"/>
                <a:cs typeface="Oracle Sans Tab Extra Bold" panose="020B0803020204020204" pitchFamily="34" charset="0"/>
              </a:rPr>
              <a:t>Better together.</a:t>
            </a:r>
          </a:p>
        </p:txBody>
      </p:sp>
      <p:pic>
        <p:nvPicPr>
          <p:cNvPr id="7" name="OTag">
            <a:extLst>
              <a:ext uri="{FF2B5EF4-FFF2-40B4-BE49-F238E27FC236}">
                <a16:creationId xmlns:a16="http://schemas.microsoft.com/office/drawing/2014/main" id="{13D86F78-94F5-AF85-FB7D-C9642278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12D2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5408" y="2913888"/>
            <a:ext cx="4901184" cy="1030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8" cy="254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4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heme/theme1.xml><?xml version="1.0" encoding="utf-8"?>
<a:theme xmlns:a="http://schemas.openxmlformats.org/drawingml/2006/main" name="6_Parent Master Pillars">
  <a:themeElements>
    <a:clrScheme name="Oracle Pine 10.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9F9EE"/>
      </a:accent1>
      <a:accent2>
        <a:srgbClr val="CBE9D6"/>
      </a:accent2>
      <a:accent3>
        <a:srgbClr val="99C2A6"/>
      </a:accent3>
      <a:accent4>
        <a:srgbClr val="74A683"/>
      </a:accent4>
      <a:accent5>
        <a:srgbClr val="467553"/>
      </a:accent5>
      <a:accent6>
        <a:srgbClr val="33553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Cloud_Platform_OCI_PillarPPT_Pine_v1.3-4.13.22.potx" id="{4D63D4C3-24C5-4B87-A71E-80B773D9DB62}" vid="{D0D364E1-EFD7-4A70-8B4F-E01E663CD735}"/>
    </a:ext>
  </a:extLst>
</a:theme>
</file>

<file path=ppt/theme/theme2.xml><?xml version="1.0" encoding="utf-8"?>
<a:theme xmlns:a="http://schemas.openxmlformats.org/drawingml/2006/main" name="2_Parent Master Pillars">
  <a:themeElements>
    <a:clrScheme name="Oracle Pine 10.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9F9EE"/>
      </a:accent1>
      <a:accent2>
        <a:srgbClr val="CBE9D6"/>
      </a:accent2>
      <a:accent3>
        <a:srgbClr val="99C2A6"/>
      </a:accent3>
      <a:accent4>
        <a:srgbClr val="74A683"/>
      </a:accent4>
      <a:accent5>
        <a:srgbClr val="467553"/>
      </a:accent5>
      <a:accent6>
        <a:srgbClr val="33553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Cloud_Platform_OCI_PillarPPT_Pine_v1.3-4.13.22.potx" id="{4D63D4C3-24C5-4B87-A71E-80B773D9DB62}" vid="{D0D364E1-EFD7-4A70-8B4F-E01E663CD735}"/>
    </a:ext>
  </a:extLst>
</a:theme>
</file>

<file path=ppt/theme/theme3.xml><?xml version="1.0" encoding="utf-8"?>
<a:theme xmlns:a="http://schemas.openxmlformats.org/drawingml/2006/main" name="3_Parent Master Pillars">
  <a:themeElements>
    <a:clrScheme name="Oracle Pine 10.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9F9EE"/>
      </a:accent1>
      <a:accent2>
        <a:srgbClr val="CBE9D6"/>
      </a:accent2>
      <a:accent3>
        <a:srgbClr val="99C2A6"/>
      </a:accent3>
      <a:accent4>
        <a:srgbClr val="74A683"/>
      </a:accent4>
      <a:accent5>
        <a:srgbClr val="467553"/>
      </a:accent5>
      <a:accent6>
        <a:srgbClr val="33553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Cloud_Platform_OCI_PillarPPT_Pine_v1.3-4.13.22.potx" id="{4D63D4C3-24C5-4B87-A71E-80B773D9DB62}" vid="{D0D364E1-EFD7-4A70-8B4F-E01E663CD735}"/>
    </a:ext>
  </a:extLst>
</a:theme>
</file>

<file path=ppt/theme/theme4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Cloud_Platform_OCI_PillarPPT_Pine_v1.3-4.13.22</Template>
  <TotalTime>64720</TotalTime>
  <Words>394</Words>
  <Application>Microsoft Office PowerPoint</Application>
  <PresentationFormat>Widescreen</PresentationFormat>
  <Paragraphs>47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Arial</vt:lpstr>
      <vt:lpstr>Calibri</vt:lpstr>
      <vt:lpstr>Georgia</vt:lpstr>
      <vt:lpstr>Oracle Sans</vt:lpstr>
      <vt:lpstr>Oracle Sans Light</vt:lpstr>
      <vt:lpstr>Oracle Sans Tab</vt:lpstr>
      <vt:lpstr>Oracle Sans Tab Extra Bold</vt:lpstr>
      <vt:lpstr>Oracle Sans Tab Light</vt:lpstr>
      <vt:lpstr>System Font Regular</vt:lpstr>
      <vt:lpstr>Wingdings</vt:lpstr>
      <vt:lpstr>6_Parent Master Pillars</vt:lpstr>
      <vt:lpstr>2_Parent Master Pillars</vt:lpstr>
      <vt:lpstr>3_Parent Master Pillars</vt:lpstr>
      <vt:lpstr>PowerPoint Presentation</vt:lpstr>
      <vt:lpstr>WHY SEQUENCE DNA ?  Unlocking the Power of DNA for Indonesia’s Health</vt:lpstr>
      <vt:lpstr>Use Case :  EDA and Predictive AI Model Development for Genomic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Guidelines</dc:title>
  <dc:creator>Kevin Bogusch</dc:creator>
  <cp:lastModifiedBy>Revaldi Anggara</cp:lastModifiedBy>
  <cp:revision>641</cp:revision>
  <dcterms:created xsi:type="dcterms:W3CDTF">2022-12-12T15:51:02Z</dcterms:created>
  <dcterms:modified xsi:type="dcterms:W3CDTF">2025-08-31T11:49:34Z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  <property fmtid="{D5CDD505-2E9C-101B-9397-08002B2CF9AE}" pid="5" name="MSIP_Label_a4de43ec-192a-49eb-8e54-baeb8c71bbbe_Enabled">
    <vt:lpwstr>true</vt:lpwstr>
  </property>
  <property fmtid="{D5CDD505-2E9C-101B-9397-08002B2CF9AE}" pid="6" name="MSIP_Label_a4de43ec-192a-49eb-8e54-baeb8c71bbbe_SetDate">
    <vt:lpwstr>2025-07-30T14:55:59Z</vt:lpwstr>
  </property>
  <property fmtid="{D5CDD505-2E9C-101B-9397-08002B2CF9AE}" pid="7" name="MSIP_Label_a4de43ec-192a-49eb-8e54-baeb8c71bbbe_Method">
    <vt:lpwstr>Standard</vt:lpwstr>
  </property>
  <property fmtid="{D5CDD505-2E9C-101B-9397-08002B2CF9AE}" pid="8" name="MSIP_Label_a4de43ec-192a-49eb-8e54-baeb8c71bbbe_Name">
    <vt:lpwstr>Confidential – Oracle Internal</vt:lpwstr>
  </property>
  <property fmtid="{D5CDD505-2E9C-101B-9397-08002B2CF9AE}" pid="9" name="MSIP_Label_a4de43ec-192a-49eb-8e54-baeb8c71bbbe_SiteId">
    <vt:lpwstr>4e2c6054-71cb-48f1-bd6c-3a9705aca71b</vt:lpwstr>
  </property>
  <property fmtid="{D5CDD505-2E9C-101B-9397-08002B2CF9AE}" pid="10" name="MSIP_Label_a4de43ec-192a-49eb-8e54-baeb8c71bbbe_ActionId">
    <vt:lpwstr>32e30f71-3426-448e-9db5-250af09d2654</vt:lpwstr>
  </property>
  <property fmtid="{D5CDD505-2E9C-101B-9397-08002B2CF9AE}" pid="11" name="MSIP_Label_a4de43ec-192a-49eb-8e54-baeb8c71bbbe_ContentBits">
    <vt:lpwstr>2</vt:lpwstr>
  </property>
  <property fmtid="{D5CDD505-2E9C-101B-9397-08002B2CF9AE}" pid="12" name="MSIP_Label_a4de43ec-192a-49eb-8e54-baeb8c71bbbe_Tag">
    <vt:lpwstr>50, 3, 0, 1</vt:lpwstr>
  </property>
  <property fmtid="{D5CDD505-2E9C-101B-9397-08002B2CF9AE}" pid="13" name="ClassificationContentMarkingFooterLocations">
    <vt:lpwstr>6_Parent Master Pillars:5\2_Parent Master Pillars:5\3_Parent Master Pillars:5</vt:lpwstr>
  </property>
  <property fmtid="{D5CDD505-2E9C-101B-9397-08002B2CF9AE}" pid="14" name="ClassificationContentMarkingFooterText">
    <vt:lpwstr>Confidential – Oracle Internal</vt:lpwstr>
  </property>
</Properties>
</file>